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36A4-46F0-4996-812C-9F761D7E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8146B-C6CA-4849-BEDD-137CE711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7C79-E1EF-4015-8FCA-63A852ED91F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AF341-2BB3-42DA-8AC6-885C4D0C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C5CC0-B21A-470E-B7EA-F3D36FE5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A50B-D8BB-4D1A-8691-96B65759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B79FD-9B81-4BD5-AFBC-A655462D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15B35-8D57-4FBB-81CF-2F9BAA5D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4D96-EA09-4112-BACD-7F4D131F7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7C79-E1EF-4015-8FCA-63A852ED91F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7F7C8-26A6-48C9-9034-1860DEAEB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D476-855B-44AA-BF9C-A9ACEF92D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A50B-D8BB-4D1A-8691-96B657591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474525-E4BF-4D8C-B301-0445D1C0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Sclerostin in the Regulation of Bone Mass and Strength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30700-9BB0-4980-A336-21FB32131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9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7762DE-61E6-4672-87B3-69594A62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Effects of Sclerostin on Bone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AD69A-0539-485F-8602-C417D8A31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583BA5-CDF5-4FC7-AD52-7BD42BDD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Effects of Sclerostin on Bone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7509A-FB07-4A50-B058-BC5737189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1AABE-480E-4121-899D-B7806431E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Exerts Its Effects by Negatively Regulating Wnt Signaling in Osteoblast Lineage Cells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31FA0-D185-4D13-AB59-5FA2EFBBC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8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4BDA29-68AF-4B16-A6C3-68164F0A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>
                <a:solidFill>
                  <a:srgbClr val="006FAC"/>
                </a:solidFill>
              </a:rPr>
              <a:t>Humans With </a:t>
            </a:r>
            <a:r>
              <a:rPr lang="en-US" i="1" spc="-20">
                <a:solidFill>
                  <a:srgbClr val="006FAC"/>
                </a:solidFill>
              </a:rPr>
              <a:t>SOST</a:t>
            </a:r>
            <a:r>
              <a:rPr lang="en-US" spc="-20">
                <a:solidFill>
                  <a:srgbClr val="006FAC"/>
                </a:solidFill>
              </a:rPr>
              <a:t> Mutations Have Low Sclerostin and High Bone Formation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12C23-CAB7-4440-A0FE-A34F02F30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9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FD757-E0D7-4DF1-8194-6FDEF854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Sclerostin-Deficient Mice Exhibit Increased Bone Formation and Decreased Resorption, Leading to Higher Bone Mass and Strength</a:t>
            </a:r>
            <a:r>
              <a:rPr lang="en-US" sz="2600" b="0" baseline="30000"/>
              <a:t>1,2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5F69-9A7F-4807-8AC9-73AADC7FD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CACBC-4D70-4AF3-8B85-A7917CC7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Mice Over-Expressing Sclerostin Exhibit Reductions in Bone Formation, Bone Mass, and Bone Strength</a:t>
            </a:r>
            <a:endParaRPr lang="en-US" strike="sngStrik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5C93F-F2AA-44AD-B651-0544D0243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5758D1-5C5B-4258-BCEE-760B9115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Mice Over-Expressing Sclerostin Exhibit Reductions in Bone Mass and Bone Strength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C6FAA-DB95-4A30-829C-F7287238F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1CC72F-BC38-475B-BF15-E8D7A0AB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Suppresses Bone Formation by Inhibiting Osteoblast Differentiation and Activity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04772-207B-4673-A93A-2878F913F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18422-CCBD-48ED-988A-B324044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Also Promotes Bone Resorption by Altering Osteoclast-Regulating Cytokines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3FBE1-09C8-4BB9-B679-48BFEDF89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3EB66-4602-4C89-A3A4-4F2E2E1E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Stimulates Bone Resorption by Regulating Osteocyte Expression of RANKL and OPG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2AE5E-3648-4E0D-B9FE-B79BAB175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9193E-BAA1-494C-8458-A1191A05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FFAB7-6A77-42BB-A73D-2E220AEBF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0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6D640A-0506-4EF9-9016-5EF93FEE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Regulation of Sclerostin Expression</a:t>
            </a:r>
            <a:endParaRPr lang="en-US" strike="sngStrike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AB8AC-4902-4E38-A19C-18E1B9339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1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6F2311-1806-4F10-BEF6-6F5DCDE1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/>
              <a:t>Osteocytes Respond to Altered Skeletal Strain by Regulating Sclerostin Levels, Suggesting Sclerostin Acts as a Mechanostat Factor</a:t>
            </a:r>
            <a:endParaRPr lang="en-US" sz="2500" b="0" strike="sngStrike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FF625-30B9-4277-AE98-E36A5686C4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73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243BE-4671-4E88-BA16-2155FA4D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Serum Sclerostin Levels Have Been Observed </a:t>
            </a:r>
            <a:br>
              <a:rPr lang="en-US" sz="2800"/>
            </a:br>
            <a:r>
              <a:rPr lang="en-US" sz="2800"/>
              <a:t>to Vary in Association With Several Factors or Conditions</a:t>
            </a:r>
            <a:r>
              <a:rPr lang="en-US" sz="2800" baseline="30000"/>
              <a:t>1-10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AEFAB-20BB-44CE-A50E-A2BC32C77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8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02E3DF-7E34-44C3-92F0-47ACCD39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"/>
              <a:t>Estrogen May Be Another Regulator of Sclerostin Expression in Bone</a:t>
            </a:r>
            <a:endParaRPr lang="en-US" spc="-4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9F77B-C5D9-426A-BE8D-5E4876F85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5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67E46-1B77-4CDE-A5A2-581090A7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PTH in Hypoparathyroidism Associated With Higher Serum Sclerostin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F977E-BD73-4612-9FBE-065E7AADF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3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CD79A-38D8-4986-AC8E-DD27B77D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Serum Sclerostin Tends to Increase With Age in Women and in Men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76AE2-A884-4347-95C3-DCC66F7A6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2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C1B80-0ACB-43DB-9482-BCE3D310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Biological Significance and Interpretation of Serum Sclerostin Levels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6DC97-D757-4A64-9DF2-1DCA7EAE1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6CD9D-EBA6-41F9-8C42-C9872E87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EC357-7327-4D0F-9D23-697449EDC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4B3D13-17BF-4B87-8564-079AA97B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Effects on Bone</a:t>
            </a:r>
            <a:r>
              <a:rPr lang="en-US" b="0" baseline="30000"/>
              <a:t>1-3</a:t>
            </a:r>
            <a:endParaRPr lang="en-US" b="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9623C-3B91-426F-BE33-9A892FD5C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DC2C3-5EBB-4F54-8464-09FAA153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C9717-EA6F-48A4-97AA-83167F6C18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CE748C-1528-431F-BE31-86F286EE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Discovery/Background of Sclerostin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CB432-12F9-4A69-927E-533DD4C10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DF9CE-7EAA-4DB5-911C-A2161FBF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Sclerosteosis: A Rare Autosomal Recessive Disease With Clinical Manifestations Resulting From Absence of Functional Sclerostin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B4E46-6E70-46D2-9E51-7A54E3C9B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6AA88-6DB7-4353-9363-2667DE11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Sclerosteosis: Clinical Manifestations </a:t>
            </a:r>
            <a:r>
              <a:rPr lang="en-US" sz="1800"/>
              <a:t> 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3CC96-2DFF-4E43-8291-D92C2D7BE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ACD42B-24CE-46A2-B53D-8F8AB1C0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Bone Mass in Sclerosteosis Is Due to the Absence of Functional Sclerostin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6AAEE-D2D5-4AF3-8BCA-EB62E2EF0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237F2-14E8-4036-9361-2C3E56FD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Sclerostin Is a Protein Primarily Secreted by </a:t>
            </a:r>
            <a:br>
              <a:rPr lang="en-US"/>
            </a:br>
            <a:r>
              <a:rPr lang="en-US"/>
              <a:t>Osteocytes</a:t>
            </a:r>
            <a:r>
              <a:rPr lang="en-US" baseline="30000"/>
              <a:t>1-3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4AD9E-1B57-4AF7-B122-EE1C56B3B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F5498-5C14-4DF0-B35F-DDD50C8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Osteocytes Form an Extensive Network Connecting to Other Bone Cells</a:t>
            </a:r>
            <a:r>
              <a:rPr lang="en-US" baseline="30000"/>
              <a:t>1</a:t>
            </a:r>
            <a:endParaRPr lang="en-US" strike="sngStrike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70A26-391C-4EB0-BC76-30930CDEC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5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1D5743-1651-4EA8-8222-0BC72182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Milestones in Osteocyte and Sclerostin Biology Converge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D00A8-0875-4A34-9CEA-ACCFFB414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The Role of Sclerostin in the Regulation of Bone Mass and Strength</vt:lpstr>
      <vt:lpstr>Overview</vt:lpstr>
      <vt:lpstr>Discovery/Background of Sclerostin</vt:lpstr>
      <vt:lpstr>Sclerosteosis: A Rare Autosomal Recessive Disease With Clinical Manifestations Resulting From Absence of Functional Sclerostin</vt:lpstr>
      <vt:lpstr>Sclerosteosis: Clinical Manifestations  </vt:lpstr>
      <vt:lpstr>High Bone Mass in Sclerosteosis Is Due to the Absence of Functional Sclerostin</vt:lpstr>
      <vt:lpstr>Sclerostin Is a Protein Primarily Secreted by  Osteocytes1-3</vt:lpstr>
      <vt:lpstr>Osteocytes Form an Extensive Network Connecting to Other Bone Cells1</vt:lpstr>
      <vt:lpstr>Milestones in Osteocyte and Sclerostin Biology Converge</vt:lpstr>
      <vt:lpstr>Effects of Sclerostin on Bone</vt:lpstr>
      <vt:lpstr>Dual Effects of Sclerostin on Bone</vt:lpstr>
      <vt:lpstr>Sclerostin Exerts Its Effects by Negatively Regulating Wnt Signaling in Osteoblast Lineage Cells</vt:lpstr>
      <vt:lpstr>Humans With SOST Mutations Have Low Sclerostin and High Bone Formation</vt:lpstr>
      <vt:lpstr>Sclerostin-Deficient Mice Exhibit Increased Bone Formation and Decreased Resorption, Leading to Higher Bone Mass and Strength1,2</vt:lpstr>
      <vt:lpstr>Mice Over-Expressing Sclerostin Exhibit Reductions in Bone Formation, Bone Mass, and Bone Strength</vt:lpstr>
      <vt:lpstr>Mice Over-Expressing Sclerostin Exhibit Reductions in Bone Mass and Bone Strength</vt:lpstr>
      <vt:lpstr>Sclerostin Suppresses Bone Formation by Inhibiting Osteoblast Differentiation and Activity</vt:lpstr>
      <vt:lpstr>Sclerostin Also Promotes Bone Resorption by Altering Osteoclast-Regulating Cytokines</vt:lpstr>
      <vt:lpstr>Sclerostin Stimulates Bone Resorption by Regulating Osteocyte Expression of RANKL and OPG</vt:lpstr>
      <vt:lpstr>Regulation of Sclerostin Expression</vt:lpstr>
      <vt:lpstr>Osteocytes Respond to Altered Skeletal Strain by Regulating Sclerostin Levels, Suggesting Sclerostin Acts as a Mechanostat Factor</vt:lpstr>
      <vt:lpstr>Serum Sclerostin Levels Have Been Observed  to Vary in Association With Several Factors or Conditions1-10</vt:lpstr>
      <vt:lpstr>Estrogen May Be Another Regulator of Sclerostin Expression in Bone</vt:lpstr>
      <vt:lpstr>Low PTH in Hypoparathyroidism Associated With Higher Serum Sclerostin</vt:lpstr>
      <vt:lpstr>Serum Sclerostin Tends to Increase With Age in Women and in Men</vt:lpstr>
      <vt:lpstr>Understanding Biological Significance and Interpretation of Serum Sclerostin Levels</vt:lpstr>
      <vt:lpstr>Summary</vt:lpstr>
      <vt:lpstr>Sclerostin Effects on Bone1-3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Sclerostin in the Regulation of Bone Mass and Strength</dc:title>
  <dc:creator>Kristensen, Erika</dc:creator>
  <cp:lastModifiedBy>Kristensen, Erika</cp:lastModifiedBy>
  <cp:revision>1</cp:revision>
  <dcterms:created xsi:type="dcterms:W3CDTF">2022-05-16T17:37:10Z</dcterms:created>
  <dcterms:modified xsi:type="dcterms:W3CDTF">2022-05-16T17:37:10Z</dcterms:modified>
</cp:coreProperties>
</file>