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105735-330F-44A3-83E8-50239BA55A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A739D-DF1B-49FC-89D8-519131F61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D949-BF25-47B3-B09E-5887228E07B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B960B-57D5-4219-8327-D5D6893F02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4987B-D677-4BF0-A141-0AFA94D8E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6D52-CD6B-49BF-BD93-EA91DEC1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3EEA-901F-4DBA-A984-397FFF0E6BC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C001-4E6B-44ED-90BB-73D1A39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67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6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6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8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0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7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6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4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99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9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51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79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4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0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C001-4E6B-44ED-90BB-73D1A399F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7273-73CD-4820-8D3E-9AF7780A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710D5-2A40-46AD-AFD8-58FC7C21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D521-78A3-43E2-87D0-8C513837D11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D19E1-F060-4290-AAA9-97C2EB2B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039D5-563E-4357-95F1-CD3102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2701-EDDD-49A7-BA69-16360168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1FEF3-4E20-472C-BC14-89A390AF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2ABBA-EBE1-4D49-A49A-A3B505033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B0C88-6C87-495F-87F5-10DF72E5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D521-78A3-43E2-87D0-8C513837D11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52ADA-A7B6-4D3A-A809-03EA1F673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DD17-9BB9-4E9C-8F79-F72D964E5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2701-EDDD-49A7-BA69-16360168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F09742-43AD-456B-AAB6-55CA44AD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Osteoporosis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AEB6F-7D8E-41CD-A792-81C7184A2F0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7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949C74-9CAD-451A-BE3D-3526AB9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Fractures at major skeletal sites in adults older than 50 should be further assessed for osteoporosis</a:t>
            </a:r>
            <a:r>
              <a:rPr lang="en-US" baseline="30000"/>
              <a:t>1,2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8AC57-70CD-48E6-BE71-D442EBCD908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7CBC94-7F3F-4DEC-8F7D-7DAD5060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20"/>
              <a:t>Fracture risk is highest within 1 to 2 years after the </a:t>
            </a:r>
            <a:br>
              <a:rPr lang="en-US" spc="-20"/>
            </a:br>
            <a:r>
              <a:rPr lang="en-US" spc="-20"/>
              <a:t>initial fracture</a:t>
            </a:r>
            <a:endParaRPr lang="en-US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6648B-EB77-4A51-8BD1-35CBC53406E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1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610F72-19FB-4D68-B576-BCFEF24C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Vertebral Fractures Are an Independent Risk Factor for Future Fractures</a:t>
            </a:r>
            <a:r>
              <a:rPr lang="en-US" altLang="en-US" baseline="30000"/>
              <a:t>1,2</a:t>
            </a:r>
            <a:endParaRPr lang="en-US" alt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67D21-AD1F-45F2-A535-174D247B783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54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6D7F3-763D-486B-8EF8-CC5C287A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Hip Fractures May increase risk of FUTURE hip Fractures and long-term nursing care</a:t>
            </a:r>
            <a:r>
              <a:rPr lang="en-US" altLang="en-US" baseline="30000"/>
              <a:t>1,2</a:t>
            </a:r>
            <a:endParaRPr lang="en-US" alt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8157F-9FEA-4C2C-B1FB-60B5CF53A0B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9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887742-240E-42EA-9656-E9B81181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50"/>
              <a:t>Osteoporosis-RELATED fractures Can Be Associated With Disability and Loss of Independence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3A2BB-8CF1-4666-B5AB-4FDD75B0B33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E90EBC-AE26-4E90-BFB8-221FFB11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E2169-AD04-4854-B77A-8E498A5E0E8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5CF88B-3001-4132-952C-084F76D5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Prior osteoporosis-related fracture is an important predictor of future fracture risk, along with other risk factors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83204-0500-45CA-8CBF-5C72EDA18D3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8C46E-916F-467F-AD26-5E254B4A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Osteoporosis Screening Recommendations for postmenopausal women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0A0CA-211C-480A-89AB-D096D7AC55F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EBB68-A693-4146-B939-7CD8968B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Identify Patients at High Risk for Osteoporosis and osteoporosis-related fractures</a:t>
            </a:r>
            <a:r>
              <a:rPr lang="en-US" baseline="30000"/>
              <a:t>1-4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2329B-59C3-4BA5-B627-ECBA87E3518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55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9149BA-55ED-41E2-8B6D-DAC57E8A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a DXA Scan for appropriate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1B8D1-A76F-484D-A4FD-77373DFF7C3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19291-C4D2-48FF-ADCA-8373D577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80A68-86A0-4889-8C0D-4521E590240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6ADB36-4504-4DDA-A6C2-2E766BCA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dxa scan provides a t-score used to diagnose osteoporosis and help predict fracture risk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829EA-ADFE-4721-8E87-2821DDC7078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A67E29-EFB8-4256-9C53-6BE0ACBD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BMD Alone Does Not Explain All Fracture Risk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A4281-12F6-438E-8155-56987C2022B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3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561E7D-B3C5-4911-9277-AEA81F51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Fragility Fractures Occur as a Result of Minimal Trauma, Such as a Fall From Standing Height or Less</a:t>
            </a:r>
            <a:r>
              <a:rPr lang="en-US" b="0" baseline="30000"/>
              <a:t>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19ADD-796E-46E9-89EF-A42DA6AF2BB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984C09-052A-4012-BFF7-226DF4C6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10-Year fracture risk can be quantified using current risk-assessment tools, such as FRAX®, But do not adequately reflect specific short-term risk</a:t>
            </a:r>
            <a:r>
              <a:rPr lang="en-US" sz="2300" baseline="30000"/>
              <a:t>1</a:t>
            </a:r>
            <a:endParaRPr lang="en-GB" sz="2300" kern="1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3B550-F6DF-4BE8-9D65-0379B99D337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5004E-22BA-460B-B8B7-48060F91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Osteoporosis management recommendations</a:t>
            </a:r>
            <a:endParaRPr lang="en-GB" kern="1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EA0BB-3FF8-4185-8124-D8025F0D0FA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1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2F995-A31D-4963-86E0-4AC700C5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14EB-412B-4C37-A661-1A7C818541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3B6DB3-7D71-45FD-8926-092FA61E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0AA01-FFE9-449F-BCC1-C9D6773E758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22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9991E-AC9C-455F-AA29-2FDE7B3C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CF6FB-5451-4415-9675-BF5D38C88AE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C0700-73B2-4D52-A178-EFBE74FC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FF391-3C49-4794-957C-1E361E7BE57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3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8FEC1-8633-4F65-B559-A7723F39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function of the skeleton depends on the properties of trabecular and cortical bone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CF15E-BB11-4189-AB6E-24F51D50373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DA9457-D312-4B84-BE01-18F808D7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Osteoblasts and osteoclastS are the cells involved in bone remodeling</a:t>
            </a:r>
            <a:r>
              <a:rPr lang="en-US" baseline="30000"/>
              <a:t>1</a:t>
            </a:r>
            <a:endParaRPr lang="en-US" alt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1C5F4-DA86-4071-A832-E2B33E4635E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USA-162-112597-67808_R1_V1_BoneBio_Vid3_Remodeling_576p_Segment_COMPRESSED_V1_06152020">
            <a:hlinkClick r:id="" action="ppaction://media"/>
            <a:extLst>
              <a:ext uri="{FF2B5EF4-FFF2-40B4-BE49-F238E27FC236}">
                <a16:creationId xmlns:a16="http://schemas.microsoft.com/office/drawing/2014/main" id="{A33DAFCA-3480-4EDA-A059-5AC39C0542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1611079"/>
            <a:ext cx="7772400" cy="43719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87C835-28B3-4BEB-9179-42AE5D556915}"/>
              </a:ext>
            </a:extLst>
          </p:cNvPr>
          <p:cNvGrpSpPr/>
          <p:nvPr/>
        </p:nvGrpSpPr>
        <p:grpSpPr>
          <a:xfrm>
            <a:off x="4977619" y="2834640"/>
            <a:ext cx="2236763" cy="2236763"/>
            <a:chOff x="5162843" y="2834640"/>
            <a:chExt cx="2236763" cy="22367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16BD2A-AE8E-496D-886C-12A3764004F0}"/>
                </a:ext>
              </a:extLst>
            </p:cNvPr>
            <p:cNvSpPr/>
            <p:nvPr/>
          </p:nvSpPr>
          <p:spPr bwMode="gray">
            <a:xfrm>
              <a:off x="5162843" y="2834640"/>
              <a:ext cx="2236763" cy="223676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 w="76200" algn="ctr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1FAD9F8-DFF0-4CCF-8AF3-26B7D417CDEB}"/>
                </a:ext>
              </a:extLst>
            </p:cNvPr>
            <p:cNvSpPr/>
            <p:nvPr/>
          </p:nvSpPr>
          <p:spPr bwMode="gray">
            <a:xfrm rot="5400000">
              <a:off x="6036654" y="3673426"/>
              <a:ext cx="677883" cy="559191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297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4E5664-506E-404F-B36C-3F58AFB7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Bone Remodeling Cycle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B446F-BB6A-4416-8A6F-EF0CA5E708A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79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E44E3-8D73-4AD1-9375-F1896355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remodeling IS out of balance in postmenopausal women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E570E-0598-4964-A02F-76B80336C68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C1C60F-5789-465D-8EC9-C1F31488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Increased Bone Loss Over Time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4D47E-D422-4178-8163-1B5B49EDCB6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9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B1F43-ACAF-46DD-9984-EB05A23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Osteoporotic Fractures are Highly Prevalent in the US, Affecting Around Half of Women Over 50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02E34-2666-40C8-BD58-4CE2D7176E4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70F7B0-634E-4389-889F-09E4D3FF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Women are more likely to have osteoporosis-related fractures than to be diagnosed with breast cancer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88886-2DD9-4019-8CF7-2ECD6501D31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03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8490d18d-1e1f-4ae2-adbe-3f6683173bee" value=""/>
  <element uid="03e9b10b-a1f9-4a88-9630-476473f62285" value=""/>
  <element uid="7349a702-6462-4442-88eb-c64cd513835c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BAFFEE319E74AAB44729C7FD44D7C" ma:contentTypeVersion="12" ma:contentTypeDescription="Create a new document." ma:contentTypeScope="" ma:versionID="ea45f3fe6f91c16e598e14fd8d8f8765">
  <xsd:schema xmlns:xsd="http://www.w3.org/2001/XMLSchema" xmlns:xs="http://www.w3.org/2001/XMLSchema" xmlns:p="http://schemas.microsoft.com/office/2006/metadata/properties" xmlns:ns3="94fb1313-5eb1-45e6-89f0-d2ca20a85c5b" xmlns:ns4="a087a36d-bed0-42f6-92c2-edc39e1bc269" targetNamespace="http://schemas.microsoft.com/office/2006/metadata/properties" ma:root="true" ma:fieldsID="ee7b58ed3e1d68ebc4165e29b33b0df1" ns3:_="" ns4:_="">
    <xsd:import namespace="94fb1313-5eb1-45e6-89f0-d2ca20a85c5b"/>
    <xsd:import namespace="a087a36d-bed0-42f6-92c2-edc39e1bc2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b1313-5eb1-45e6-89f0-d2ca20a85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7a36d-bed0-42f6-92c2-edc39e1bc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FCC488-D176-44F4-ABCC-978A1BAF1F98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A81411BE-4720-4EDB-B69B-F03ED7A56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fb1313-5eb1-45e6-89f0-d2ca20a85c5b"/>
    <ds:schemaRef ds:uri="a087a36d-bed0-42f6-92c2-edc39e1bc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73C62D-6ED8-4747-919E-54A7CEE081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810432-8575-41C8-8A71-B7BD6CB7058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087a36d-bed0-42f6-92c2-edc39e1bc269"/>
    <ds:schemaRef ds:uri="http://purl.org/dc/terms/"/>
    <ds:schemaRef ds:uri="http://schemas.openxmlformats.org/package/2006/metadata/core-properties"/>
    <ds:schemaRef ds:uri="94fb1313-5eb1-45e6-89f0-d2ca20a85c5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251</Words>
  <Application>Microsoft Office PowerPoint</Application>
  <PresentationFormat>Widescreen</PresentationFormat>
  <Paragraphs>50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Introduction to Osteoporosis</vt:lpstr>
      <vt:lpstr>PowerPoint Presentation</vt:lpstr>
      <vt:lpstr>The function of the skeleton depends on the properties of trabecular and cortical bone</vt:lpstr>
      <vt:lpstr>Osteoblasts and osteoclastS are the cells involved in bone remodeling1</vt:lpstr>
      <vt:lpstr>The Bone Remodeling Cycle</vt:lpstr>
      <vt:lpstr>Bone remodeling IS out of balance in postmenopausal women1</vt:lpstr>
      <vt:lpstr>Effect of Increased Bone Loss Over Time </vt:lpstr>
      <vt:lpstr>Osteoporotic Fractures are Highly Prevalent in the US, Affecting Around Half of Women Over 50</vt:lpstr>
      <vt:lpstr>Women are more likely to have osteoporosis-related fractures than to be diagnosed with breast cancer</vt:lpstr>
      <vt:lpstr>   Fractures at major skeletal sites in adults older than 50 should be further assessed for osteoporosis1,2</vt:lpstr>
      <vt:lpstr>Fracture risk is highest within 1 to 2 years after the  initial fracture</vt:lpstr>
      <vt:lpstr>Vertebral Fractures Are an Independent Risk Factor for Future Fractures1,2</vt:lpstr>
      <vt:lpstr>Hip Fractures May increase risk of FUTURE hip Fractures and long-term nursing care1,2</vt:lpstr>
      <vt:lpstr>Osteoporosis-RELATED fractures Can Be Associated With Disability and Loss of Independence</vt:lpstr>
      <vt:lpstr>PowerPoint Presentation</vt:lpstr>
      <vt:lpstr>Prior osteoporosis-related fracture is an important predictor of future fracture risk, along with other risk factors</vt:lpstr>
      <vt:lpstr>Osteoporosis Screening Recommendations for postmenopausal women</vt:lpstr>
      <vt:lpstr>Identify Patients at High Risk for Osteoporosis and osteoporosis-related fractures1-4</vt:lpstr>
      <vt:lpstr>Order a DXA Scan for appropriate patients</vt:lpstr>
      <vt:lpstr>A dxa scan provides a t-score used to diagnose osteoporosis and help predict fracture risk1</vt:lpstr>
      <vt:lpstr> BMD Alone Does Not Explain All Fracture Risk</vt:lpstr>
      <vt:lpstr>Fragility Fractures Occur as a Result of Minimal Trauma, Such as a Fall From Standing Height or Less1</vt:lpstr>
      <vt:lpstr>10-Year fracture risk can be quantified using current risk-assessment tools, such as FRAX®, But do not adequately reflect specific short-term risk1</vt:lpstr>
      <vt:lpstr>Osteoporosis management recommendations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Osteoporosis</dc:title>
  <dc:creator>Goode, Denise</dc:creator>
  <cp:keywords>*$%PUB-*$%GenBus</cp:keywords>
  <cp:lastModifiedBy>Kristensen, Erika</cp:lastModifiedBy>
  <cp:revision>5</cp:revision>
  <dcterms:created xsi:type="dcterms:W3CDTF">2020-06-18T15:59:35Z</dcterms:created>
  <dcterms:modified xsi:type="dcterms:W3CDTF">2020-06-18T17:24:25Z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1f6adabf-e6a3-47c3-843e-f6f4bf23e8a6</vt:lpwstr>
  </property>
  <property fmtid="{D5CDD505-2E9C-101B-9397-08002B2CF9AE}" pid="3" name="bjSaver">
    <vt:lpwstr>cuo7v36Jgkx3LlPNNuqFQKsC4kOvKPY5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uid="8490d18d-1e1f-4ae2-adbe-3f6683173bee" value="" /&gt;&lt;element uid="03e9b10b-a1f9-4a88-9630-476473f62285" value="" /&gt;&lt;element uid="7349a702-6462-4442-88eb-c64cd513835c" value="" /&gt;&lt;/sisl&gt;</vt:lpwstr>
  </property>
  <property fmtid="{D5CDD505-2E9C-101B-9397-08002B2CF9AE}" pid="6" name="bjDocumentSecurityLabel">
    <vt:lpwstr>Public - General Business</vt:lpwstr>
  </property>
  <property fmtid="{D5CDD505-2E9C-101B-9397-08002B2CF9AE}" pid="7" name="ContentTypeId">
    <vt:lpwstr>0x01010068BBAFFEE319E74AAB44729C7FD44D7C</vt:lpwstr>
  </property>
</Properties>
</file>