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88825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234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ensen, Erika" userId="5ae0fae1-9796-4dd8-917c-82784413092d" providerId="ADAL" clId="{FA12771A-D5CC-4F81-8632-52EDE8F158D3}"/>
    <pc:docChg chg="mod modSld modMainMaster">
      <pc:chgData name="Kristensen, Erika" userId="5ae0fae1-9796-4dd8-917c-82784413092d" providerId="ADAL" clId="{FA12771A-D5CC-4F81-8632-52EDE8F158D3}" dt="2023-10-02T16:18:55.436" v="5" actId="1076"/>
      <pc:docMkLst>
        <pc:docMk/>
      </pc:docMkLst>
      <pc:sldChg chg="modSp mod">
        <pc:chgData name="Kristensen, Erika" userId="5ae0fae1-9796-4dd8-917c-82784413092d" providerId="ADAL" clId="{FA12771A-D5CC-4F81-8632-52EDE8F158D3}" dt="2023-10-02T16:18:55.436" v="5" actId="1076"/>
        <pc:sldMkLst>
          <pc:docMk/>
          <pc:sldMk cId="2343575675" sldId="260"/>
        </pc:sldMkLst>
        <pc:picChg chg="mod">
          <ac:chgData name="Kristensen, Erika" userId="5ae0fae1-9796-4dd8-917c-82784413092d" providerId="ADAL" clId="{FA12771A-D5CC-4F81-8632-52EDE8F158D3}" dt="2023-10-02T16:18:55.436" v="5" actId="1076"/>
          <ac:picMkLst>
            <pc:docMk/>
            <pc:sldMk cId="2343575675" sldId="260"/>
            <ac:picMk id="3" creationId="{69E52586-00BD-F85F-1D93-C3791CF26FCD}"/>
          </ac:picMkLst>
        </pc:picChg>
      </pc:sldChg>
      <pc:sldMasterChg chg="addSp mod">
        <pc:chgData name="Kristensen, Erika" userId="5ae0fae1-9796-4dd8-917c-82784413092d" providerId="ADAL" clId="{FA12771A-D5CC-4F81-8632-52EDE8F158D3}" dt="2023-10-02T16:18:49.862" v="0" actId="33475"/>
        <pc:sldMasterMkLst>
          <pc:docMk/>
          <pc:sldMasterMk cId="3297312433" sldId="2147483648"/>
        </pc:sldMasterMkLst>
        <pc:spChg chg="add">
          <ac:chgData name="Kristensen, Erika" userId="5ae0fae1-9796-4dd8-917c-82784413092d" providerId="ADAL" clId="{FA12771A-D5CC-4F81-8632-52EDE8F158D3}" dt="2023-10-02T16:18:49.862" v="0" actId="33475"/>
          <ac:spMkLst>
            <pc:docMk/>
            <pc:sldMasterMk cId="3297312433" sldId="2147483648"/>
            <ac:spMk id="8" creationId="{21EA58AB-96CD-B457-AA1D-43ACDA08BC2D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BB1D0-AFFB-4FC2-6D0D-F723C3378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2EA42A-7825-F886-B18E-5E5EA754D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1FF8-1E94-44EA-B99B-4529032AB53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CC8D7D-D172-06A5-DED1-17D99324F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1C5B9-9555-D84C-DDB8-5F7748B33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7DC28-008C-46D4-92E4-6F001332E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47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A7400-DBCC-35E3-B21A-79D8BEEFC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8924D-FBD6-C870-4E5D-6720B71B7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18426-3905-07DC-1817-3C009D2E8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91FF8-1E94-44EA-B99B-4529032AB53F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B7FA1-58C4-EF76-8C9F-80D003D50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CDC2B-44EA-3A65-F334-C84219FD2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7DC28-008C-46D4-92E4-6F001332E27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EA58AB-96CD-B457-AA1D-43ACDA08BC2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939600" y="6705600"/>
            <a:ext cx="3381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29731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2A668A-31ED-AB38-80F3-3997BC1E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Narrowing the Fragility Fracture Care Gap: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BE2E4-20A2-B235-FB95-8F2722AAE8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8566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CFE4CC-E189-2470-2D48-57258707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Disease Management Programs Are Designed to Improve Patient Outcomes and Reduce Healthcare Costs</a:t>
            </a:r>
            <a:r>
              <a:rPr lang="en-US" baseline="30000"/>
              <a:t>1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C55C2-BBA1-C33C-A279-26A15990A0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7858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6F7AB81-BB36-AC6D-1D59-CC6E9CB46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PFC Program?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3743D2-557A-1C60-8476-25521C647F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0984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A91404-E494-C725-5EF4-0813A8397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PFC Programs Are Designed to Support Fracture Patients in Both Inpatient and Outpatient Settings</a:t>
            </a:r>
            <a:r>
              <a:rPr lang="en-US" baseline="30000"/>
              <a:t>1,2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53B29-7495-C608-D9DD-57998A6804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6561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8A5A8F-D6E5-EC52-4434-05511FE95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CB5583-148C-BBBF-A1BC-37A6CD1E28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34142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43696B-6183-BAB1-5C2E-6C65E110F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Benefits of a PFC Program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44375-871F-C592-88FB-FA8A0D72A6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2533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7450DC-2295-D097-0062-AEBE38FA8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PFC Programs Can Help Address Gaps in Care</a:t>
            </a:r>
            <a:r>
              <a:rPr lang="en-US" baseline="30000"/>
              <a:t>1,2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1ABD4-553B-38D4-47C4-91477AE581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9188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B92FF1-3CFD-6C23-79EE-2347C8E56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pc="-30"/>
              <a:t>The Quadruple Aim Guides Healthcare Organizations to Optimize Health System Performance and Meet Their Population Health Goals</a:t>
            </a:r>
            <a:r>
              <a:rPr lang="en-US" sz="2400" spc="-30" baseline="30000"/>
              <a:t>1</a:t>
            </a:r>
            <a:endParaRPr lang="en-US" sz="2400" spc="-3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8FBBD4-A235-EA48-E960-E3B3611E43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7079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FD14F4-FCDD-242F-3119-2085E534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spc="-30"/>
              <a:t>A PFC Program Can Help Ensure Consistent Care Delivery Across Care Sites While Improving Health Outcomes and Reducing System Costs</a:t>
            </a:r>
            <a:r>
              <a:rPr lang="en-US" sz="2500" spc="-30" baseline="30000"/>
              <a:t>1-3</a:t>
            </a:r>
            <a:endParaRPr lang="en-US" sz="2500" spc="-3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73A27D-24D8-9DC1-712A-492A43058A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3518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30FE86-315D-5938-EC3A-14B7D15E1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30"/>
              <a:t>Various Stakeholders May Be Involved in a PFC Program</a:t>
            </a:r>
            <a:r>
              <a:rPr lang="en-US" spc="-30" baseline="30000"/>
              <a:t>1</a:t>
            </a:r>
            <a:endParaRPr lang="en-US" spc="-3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C58D5-E4EB-A2FF-3EA1-6C5483A800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367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B6C3E4-FAC4-93E5-C8F1-745F3157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Tips for Implementing a PFC Program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C278C-0669-C8AC-1C69-59DDB6655D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1192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808F0C-76D8-2690-8EC1-358E5B04E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6B2AD9-87F0-FFF2-78F1-EF9AE0901D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7868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915222-D19D-BB9B-6703-B08DA8F3E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40"/>
              <a:t>Identify and Secure Commitment From Multiple Stakeholders Across the Care Continuum</a:t>
            </a:r>
            <a:endParaRPr lang="en-US" spc="-4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0B2ED-EF1C-FDCD-DAD8-AE15957F63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0511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FC8F77-F9DB-0A84-3F59-9C2B300BD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 Elements of a High-Functioning PFC Program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18522A-F588-6E29-B65B-D6B07FA7BF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53846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F2CB75-F70D-B460-3382-C8ECF0A8D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Framework of the 3 I’s: Identification, Investigation, and Intervention</a:t>
            </a:r>
            <a:endParaRPr lang="en-US" sz="2500" spc="-3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B8CB16-6655-37A3-4E42-639B08D8B4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0199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4FCD10-27D5-213D-A157-D2A7447A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EHR System Can Be Used to Identify and Manage At-Risk Patients</a:t>
            </a:r>
            <a:r>
              <a:rPr lang="en-US" baseline="30000"/>
              <a:t>1,2</a:t>
            </a:r>
            <a:endParaRPr lang="en-US" spc="-3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D1946-CF9B-0F94-14B6-08D7D1522A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599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AB7C15-5A0F-6844-498D-98C0B3134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Deploy Technologies to Enhance Patient Identification Initiatives</a:t>
            </a:r>
            <a:r>
              <a:rPr lang="en-US" baseline="30000"/>
              <a:t>1</a:t>
            </a:r>
            <a:endParaRPr lang="en-US" spc="-3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946EE-A7D8-AE3F-DA31-8BC3C3B55F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1770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8888AF-935B-89AE-9331-987883C1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Important Elements: Information, Integration, Database</a:t>
            </a:r>
            <a:endParaRPr lang="en-US" sz="2500" spc="-3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7B7515-1F21-06F1-7180-01F2F8444F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8871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E850E8F-BD1E-74C5-A765-27D38A2E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Important Element: Quality</a:t>
            </a:r>
            <a:endParaRPr lang="en-US" spc="-4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BDDFB-B2E0-111D-343D-AC5CDD211C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1277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6995EF-9478-E487-5A1A-F1C0CBE2D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Clinical Pathways: Why They Work for Osteoporosis Management</a:t>
            </a:r>
            <a:endParaRPr lang="en-US" spc="-4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9D90C2-94FF-F616-46A2-29BDE648D8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877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9B1503-4200-3269-F94A-7460820F5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Common Barriers to Post-Fracture Care Program Implementation</a:t>
            </a:r>
            <a:r>
              <a:rPr lang="en-US" baseline="30000"/>
              <a:t>1,2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5A159-3A96-BF2A-DC56-E7667D001B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7748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E56A06-63F9-70D7-A01D-93C50FA7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Hypothetical Patient Journey Through a System With a PFC Program</a:t>
            </a:r>
            <a:endParaRPr lang="en-US" spc="-4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E431F6-58D5-8E3F-D67F-7E30FF15C2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432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411400-A69C-D236-AF17-961099D0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Chronic Conditions Are a Costly Burden for the US Healthcare System</a:t>
            </a:r>
            <a:r>
              <a:rPr lang="en-US" baseline="30000"/>
              <a:t>1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E2126-09A8-6521-01D5-C3C2773782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86366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4A82D5-AC3C-385E-CC3F-9F9A9D54B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PFC Programs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7EFE9-3E54-2159-7A27-73BD82500C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7893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DC20D8-C207-5B58-E370-A4844A020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40"/>
              <a:t>Health Systems Have the Opportunity to Implement Programs Tailored to Their Populations Based on Their Capabilities</a:t>
            </a:r>
            <a:r>
              <a:rPr lang="en-US" spc="-40" baseline="30000"/>
              <a:t>1,2</a:t>
            </a:r>
            <a:endParaRPr lang="en-US" spc="-4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9CE16B-59D9-2AB8-70DE-986686B576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9555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A0C28D-F245-41E5-B561-4287DC9AE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Organizations of Varying Sizes, Types, and Locations Have Implemented Post-Fracture Care Programs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ACC588-FF12-5DB5-CDE2-78ADBEAE0D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2176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334328-BC50-8A21-9558-D40FC5D30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Studies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499012-B8CC-3C30-0D08-AAAC7AA4D9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6972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B95229-9BC8-CB06-5CD5-EF3C34186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Study: FLS That Has Evolved From Previous FLS Models</a:t>
            </a:r>
            <a:r>
              <a:rPr lang="en-US" baseline="30000"/>
              <a:t>1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86FA48-4A73-9897-417B-5FC552D143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1800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A0AD35-FDC5-C39A-AE1A-CDDDF28E3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the Wake Forest Baptist Health FLS Works</a:t>
            </a:r>
            <a:r>
              <a:rPr lang="en-US" baseline="30000"/>
              <a:t>1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3BD17-27D4-EF35-3F0B-DD94686F2D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0362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C2DA79-E24F-1D78-7A76-8C354AB2C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Wake Forest Baptist Health FLS: Study Methodology</a:t>
            </a:r>
            <a:r>
              <a:rPr lang="en-US" baseline="30000"/>
              <a:t>1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9D5941-1D0D-B8BB-9ADD-7A8D787B3E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2500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3CBFB1-C597-8A6E-944B-9158683C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Wake Forest Baptist Health FLS: Results</a:t>
            </a:r>
            <a:r>
              <a:rPr lang="en-US" baseline="30000"/>
              <a:t>1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3631FB-49CF-F86B-A27F-192611FCE0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97373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E35031-B16D-A08F-CCF3-A30F0727D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Study: A National Quality Improvement Program</a:t>
            </a:r>
            <a:r>
              <a:rPr lang="en-US" baseline="30000"/>
              <a:t>1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0EA3A-7A75-8616-4951-5E64E514DC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974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EDB384-22D0-8240-718D-AAC1D189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AOA Own the Bone: Study Methodology</a:t>
            </a:r>
            <a:r>
              <a:rPr lang="en-US" baseline="30000"/>
              <a:t>1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230C40-10AD-8D05-61F5-DE9F711CE4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8793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3F5AA7-6FAF-F6DB-9032-F6C17AED1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Osteoporosis is a Costly Burden for the US Healthcare System</a:t>
            </a:r>
            <a:r>
              <a:rPr lang="en-US" baseline="30000"/>
              <a:t>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BC5CE-0BD0-1DB6-F0AB-238A6C5C90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5216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D31969-BDFD-40AD-B4ED-A72CA43C0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AOA Own the Bone: Results</a:t>
            </a:r>
            <a:r>
              <a:rPr lang="en-US" baseline="30000"/>
              <a:t>1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D28D9-C31B-DAB4-4937-3D9FDFDDA5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1425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018A5C2-9E17-41E9-F4B8-DC729B6D3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AOA Own the Bone: Results (cont'd)</a:t>
            </a:r>
            <a:r>
              <a:rPr lang="en-US" baseline="30000"/>
              <a:t>1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52767-9685-095E-5534-8926865384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17439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2A802FB-EEB0-B924-D027-ECD74BD9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 Tools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88C4BA-9EF3-BD13-95BA-84F79FD602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19235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2B6082-9154-BD62-E312-E67AB0C80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 Tools Can Help Identify Patients At Risk for Fractures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FD49F-DF31-5D6E-F3B8-BBF763912A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89853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D87DAF-3280-E03D-FC78-1519FC68E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Technology Tools Can Empower Providers</a:t>
            </a:r>
            <a:r>
              <a:rPr lang="en-US" baseline="30000"/>
              <a:t>1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EB806-0159-BC18-9EDA-F785D14642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32559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3FDBAC-3E0D-396D-09C4-FE8227AFB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ECHO Concept Has Been Applied to the Management of Osteoporosis and Metabolic Bone Disease</a:t>
            </a:r>
            <a:r>
              <a:rPr lang="en-US" baseline="30000"/>
              <a:t>1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EEF2F7-EF7F-4B03-660E-2BE62BC513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0981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C12705-F224-B23D-C07D-C1C876C1E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Telehealth Expansion in Response to COVID-19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41827F-08E7-C7CB-066B-F690951E52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28550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08B8FB-D74A-F407-06F7-5952536A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A089E-7F7A-6ABC-37FE-67D4685E22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99734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00C419-2C1C-DF41-217B-852029415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Resources and Key Links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505677-6A8F-40BB-8279-F8F07F93B6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3075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E35FCD-5CC7-3176-BF95-1FF86F9B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B5D91C-D75E-5095-5BF4-9AE77E6236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2647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1043AE-9060-0E97-AB84-8608B6CF8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/>
              <a:t>Understanding the Gap in Post-Fracture Care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52586-00BD-F85F-1D93-C3791CF26F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29771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75675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D0C83D-1AA8-EC61-F4DE-0BEE3E989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and Answers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5AEB7-61BB-9CA4-1A4B-B619E66C9D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9826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98C4A6-55B3-30D4-E97E-357162F7B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spc="-30"/>
              <a:t>The Cost of Hospitalizations Due to Osteoporosis-Related Fractures Can Be Just as Significant to Health Systems as Other Chronic Diseases</a:t>
            </a:r>
            <a:r>
              <a:rPr lang="en-US" sz="2500" spc="-30" baseline="30000"/>
              <a:t>1</a:t>
            </a:r>
            <a:endParaRPr lang="en-US" sz="2500" spc="-3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B8DBA-29B7-1E46-3EAD-4F06CCE44D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4888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66C969-EFC4-1BD4-69C7-8FEDF6800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54 Million Patients in the US Have Osteoporosis and Low Bone Mass, Placing Them at Increased Risk for Osteoporosis</a:t>
            </a:r>
            <a:r>
              <a:rPr lang="en-US" baseline="30000"/>
              <a:t>1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3F1D8A-597C-1DBF-3565-28EF68DE28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4651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90F624-AE4C-C5FA-CC55-5DB07D6D5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Subsequent Fractures Lead to Increased Medical Costs</a:t>
            </a:r>
            <a:r>
              <a:rPr lang="en-US" baseline="30000"/>
              <a:t>1</a:t>
            </a:r>
            <a:endParaRPr lang="en-US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7B9A2-EAF3-2E0C-E03B-C41AD579C2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2804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B4EAF3-1D67-7BA6-7E2E-CD3783E30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spc="-40"/>
              <a:t>Shifting the Approach to Osteoporosis Management From Treating a Fracture to Managing the Underlying Osteoporosis as a Chronic Disease</a:t>
            </a:r>
            <a:r>
              <a:rPr lang="en-US" sz="2500" spc="-40" baseline="30000"/>
              <a:t>1,2</a:t>
            </a:r>
            <a:endParaRPr lang="en-US" sz="2500" spc="-40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9E08A-CE22-A0E9-1FC5-E30257C26A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8435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440</Words>
  <Application>Microsoft Office PowerPoint</Application>
  <PresentationFormat>Custom</PresentationFormat>
  <Paragraphs>49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Narrowing the Fragility Fracture Care Gap:</vt:lpstr>
      <vt:lpstr>PowerPoint Presentation</vt:lpstr>
      <vt:lpstr>Chronic Conditions Are a Costly Burden for the US Healthcare System1</vt:lpstr>
      <vt:lpstr>Osteoporosis is a Costly Burden for the US Healthcare System1</vt:lpstr>
      <vt:lpstr>Understanding the Gap in Post-Fracture Care</vt:lpstr>
      <vt:lpstr>The Cost of Hospitalizations Due to Osteoporosis-Related Fractures Can Be Just as Significant to Health Systems as Other Chronic Diseases1</vt:lpstr>
      <vt:lpstr>About 54 Million Patients in the US Have Osteoporosis and Low Bone Mass, Placing Them at Increased Risk for Osteoporosis1</vt:lpstr>
      <vt:lpstr>Subsequent Fractures Lead to Increased Medical Costs1</vt:lpstr>
      <vt:lpstr>Shifting the Approach to Osteoporosis Management From Treating a Fracture to Managing the Underlying Osteoporosis as a Chronic Disease1,2</vt:lpstr>
      <vt:lpstr>Disease Management Programs Are Designed to Improve Patient Outcomes and Reduce Healthcare Costs1</vt:lpstr>
      <vt:lpstr>What Is a PFC Program?</vt:lpstr>
      <vt:lpstr>PFC Programs Are Designed to Support Fracture Patients in Both Inpatient and Outpatient Settings1,2</vt:lpstr>
      <vt:lpstr>Topics</vt:lpstr>
      <vt:lpstr>Benefits of a PFC Program</vt:lpstr>
      <vt:lpstr>PFC Programs Can Help Address Gaps in Care1,2</vt:lpstr>
      <vt:lpstr>The Quadruple Aim Guides Healthcare Organizations to Optimize Health System Performance and Meet Their Population Health Goals1</vt:lpstr>
      <vt:lpstr>A PFC Program Can Help Ensure Consistent Care Delivery Across Care Sites While Improving Health Outcomes and Reducing System Costs1-3</vt:lpstr>
      <vt:lpstr>Various Stakeholders May Be Involved in a PFC Program1</vt:lpstr>
      <vt:lpstr>Tips for Implementing a PFC Program </vt:lpstr>
      <vt:lpstr>Identify and Secure Commitment From Multiple Stakeholders Across the Care Continuum</vt:lpstr>
      <vt:lpstr>7 Elements of a High-Functioning PFC Program</vt:lpstr>
      <vt:lpstr>Framework of the 3 I’s: Identification, Investigation, and Intervention</vt:lpstr>
      <vt:lpstr>The EHR System Can Be Used to Identify and Manage At-Risk Patients1,2</vt:lpstr>
      <vt:lpstr>Deploy Technologies to Enhance Patient Identification Initiatives1</vt:lpstr>
      <vt:lpstr>Additional Important Elements: Information, Integration, Database</vt:lpstr>
      <vt:lpstr>Additional Important Element: Quality</vt:lpstr>
      <vt:lpstr>Clinical Pathways: Why They Work for Osteoporosis Management</vt:lpstr>
      <vt:lpstr>Common Barriers to Post-Fracture Care Program Implementation1,2</vt:lpstr>
      <vt:lpstr>Hypothetical Patient Journey Through a System With a PFC Program</vt:lpstr>
      <vt:lpstr>Examples of PFC Programs</vt:lpstr>
      <vt:lpstr>Health Systems Have the Opportunity to Implement Programs Tailored to Their Populations Based on Their Capabilities1,2</vt:lpstr>
      <vt:lpstr>Examples of Organizations of Varying Sizes, Types, and Locations Have Implemented Post-Fracture Care Programs </vt:lpstr>
      <vt:lpstr>Case Studies</vt:lpstr>
      <vt:lpstr>Case Study: FLS That Has Evolved From Previous FLS Models1</vt:lpstr>
      <vt:lpstr>How the Wake Forest Baptist Health FLS Works1</vt:lpstr>
      <vt:lpstr>Wake Forest Baptist Health FLS: Study Methodology1</vt:lpstr>
      <vt:lpstr>Wake Forest Baptist Health FLS: Results1</vt:lpstr>
      <vt:lpstr>Case Study: A National Quality Improvement Program1</vt:lpstr>
      <vt:lpstr>AOA Own the Bone: Study Methodology1</vt:lpstr>
      <vt:lpstr>AOA Own the Bone: Results1</vt:lpstr>
      <vt:lpstr>AOA Own the Bone: Results (cont'd)1</vt:lpstr>
      <vt:lpstr>Technology Tools</vt:lpstr>
      <vt:lpstr>Technology Tools Can Help Identify Patients At Risk for Fractures </vt:lpstr>
      <vt:lpstr>Technology Tools Can Empower Providers1</vt:lpstr>
      <vt:lpstr>The ECHO Concept Has Been Applied to the Management of Osteoporosis and Metabolic Bone Disease1</vt:lpstr>
      <vt:lpstr>Telehealth Expansion in Response to COVID-19</vt:lpstr>
      <vt:lpstr>Summary</vt:lpstr>
      <vt:lpstr>Resources and Key Links</vt:lpstr>
      <vt:lpstr>Thank You</vt:lpstr>
      <vt:lpstr>Questions and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Narrowing the Fragility Fracture Care Gap:</dc:title>
  <dc:creator>Kristensen, Erika</dc:creator>
  <cp:lastModifiedBy>Kristensen, Erika</cp:lastModifiedBy>
  <cp:revision>1</cp:revision>
  <dcterms:created xsi:type="dcterms:W3CDTF">2023-10-02T16:15:58Z</dcterms:created>
  <dcterms:modified xsi:type="dcterms:W3CDTF">2023-10-02T16:18:58Z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8d793b9-73c2-43c2-b1d4-b4749f286de9_Enabled">
    <vt:lpwstr>true</vt:lpwstr>
  </property>
  <property fmtid="{D5CDD505-2E9C-101B-9397-08002B2CF9AE}" pid="3" name="MSIP_Label_d8d793b9-73c2-43c2-b1d4-b4749f286de9_SetDate">
    <vt:lpwstr>2023-10-02T16:18:49Z</vt:lpwstr>
  </property>
  <property fmtid="{D5CDD505-2E9C-101B-9397-08002B2CF9AE}" pid="4" name="MSIP_Label_d8d793b9-73c2-43c2-b1d4-b4749f286de9_Method">
    <vt:lpwstr>Privileged</vt:lpwstr>
  </property>
  <property fmtid="{D5CDD505-2E9C-101B-9397-08002B2CF9AE}" pid="5" name="MSIP_Label_d8d793b9-73c2-43c2-b1d4-b4749f286de9_Name">
    <vt:lpwstr>Public.</vt:lpwstr>
  </property>
  <property fmtid="{D5CDD505-2E9C-101B-9397-08002B2CF9AE}" pid="6" name="MSIP_Label_d8d793b9-73c2-43c2-b1d4-b4749f286de9_SiteId">
    <vt:lpwstr>4b4266a6-1368-41af-ad5a-59eb634f7ad8</vt:lpwstr>
  </property>
  <property fmtid="{D5CDD505-2E9C-101B-9397-08002B2CF9AE}" pid="7" name="MSIP_Label_d8d793b9-73c2-43c2-b1d4-b4749f286de9_ActionId">
    <vt:lpwstr>730befc6-6e42-4839-b22d-5617fa721c3a</vt:lpwstr>
  </property>
  <property fmtid="{D5CDD505-2E9C-101B-9397-08002B2CF9AE}" pid="8" name="MSIP_Label_d8d793b9-73c2-43c2-b1d4-b4749f286de9_ContentBits">
    <vt:lpwstr>2</vt:lpwstr>
  </property>
  <property fmtid="{D5CDD505-2E9C-101B-9397-08002B2CF9AE}" pid="9" name="ClassificationContentMarkingFooterLocations">
    <vt:lpwstr>Office Theme:8</vt:lpwstr>
  </property>
  <property fmtid="{D5CDD505-2E9C-101B-9397-08002B2CF9AE}" pid="10" name="ClassificationContentMarkingFooterText">
    <vt:lpwstr>Public</vt:lpwstr>
  </property>
</Properties>
</file>